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1" r:id="rId1"/>
  </p:sldMasterIdLst>
  <p:notesMasterIdLst>
    <p:notesMasterId r:id="rId13"/>
  </p:notesMasterIdLst>
  <p:handoutMasterIdLst>
    <p:handoutMasterId r:id="rId14"/>
  </p:handoutMasterIdLst>
  <p:sldIdLst>
    <p:sldId id="432" r:id="rId2"/>
    <p:sldId id="428" r:id="rId3"/>
    <p:sldId id="430" r:id="rId4"/>
    <p:sldId id="431" r:id="rId5"/>
    <p:sldId id="433" r:id="rId6"/>
    <p:sldId id="434" r:id="rId7"/>
    <p:sldId id="435" r:id="rId8"/>
    <p:sldId id="436" r:id="rId9"/>
    <p:sldId id="437" r:id="rId10"/>
    <p:sldId id="438" r:id="rId11"/>
    <p:sldId id="429" r:id="rId12"/>
  </p:sldIdLst>
  <p:sldSz cx="12192000" cy="6858000"/>
  <p:notesSz cx="9866313" cy="6735763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95" userDrawn="1">
          <p15:clr>
            <a:srgbClr val="A4A3A4"/>
          </p15:clr>
        </p15:guide>
        <p15:guide id="2" orient="horz" pos="346" userDrawn="1">
          <p15:clr>
            <a:srgbClr val="A4A3A4"/>
          </p15:clr>
        </p15:guide>
        <p15:guide id="3" orient="horz" pos="2160" userDrawn="1">
          <p15:clr>
            <a:srgbClr val="A4A3A4"/>
          </p15:clr>
        </p15:guide>
        <p15:guide id="4" orient="horz" pos="1257" userDrawn="1">
          <p15:clr>
            <a:srgbClr val="A4A3A4"/>
          </p15:clr>
        </p15:guide>
        <p15:guide id="5" pos="716" userDrawn="1">
          <p15:clr>
            <a:srgbClr val="A4A3A4"/>
          </p15:clr>
        </p15:guide>
        <p15:guide id="6" pos="7501" userDrawn="1">
          <p15:clr>
            <a:srgbClr val="A4A3A4"/>
          </p15:clr>
        </p15:guide>
        <p15:guide id="7" pos="3840" userDrawn="1">
          <p15:clr>
            <a:srgbClr val="A4A3A4"/>
          </p15:clr>
        </p15:guide>
        <p15:guide id="8" pos="217" userDrawn="1">
          <p15:clr>
            <a:srgbClr val="A4A3A4"/>
          </p15:clr>
        </p15:guide>
        <p15:guide id="9" pos="453" userDrawn="1">
          <p15:clr>
            <a:srgbClr val="A4A3A4"/>
          </p15:clr>
        </p15:guide>
        <p15:guide id="10" pos="596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2" userDrawn="1">
          <p15:clr>
            <a:srgbClr val="A4A3A4"/>
          </p15:clr>
        </p15:guide>
        <p15:guide id="2" pos="31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6666FF"/>
    <a:srgbClr val="3333FF"/>
    <a:srgbClr val="094DE5"/>
    <a:srgbClr val="7D22B3"/>
    <a:srgbClr val="8F45C7"/>
    <a:srgbClr val="AA64DE"/>
    <a:srgbClr val="35CA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19" autoAdjust="0"/>
    <p:restoredTop sz="98321" autoAdjust="0"/>
  </p:normalViewPr>
  <p:slideViewPr>
    <p:cSldViewPr snapToGrid="0" snapToObjects="1" showGuides="1">
      <p:cViewPr varScale="1">
        <p:scale>
          <a:sx n="82" d="100"/>
          <a:sy n="82" d="100"/>
        </p:scale>
        <p:origin x="739" y="62"/>
      </p:cViewPr>
      <p:guideLst>
        <p:guide orient="horz" pos="4095"/>
        <p:guide orient="horz" pos="346"/>
        <p:guide orient="horz" pos="2160"/>
        <p:guide orient="horz" pos="1257"/>
        <p:guide pos="716"/>
        <p:guide pos="7501"/>
        <p:guide pos="3840"/>
        <p:guide pos="217"/>
        <p:guide pos="453"/>
        <p:guide pos="596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 snapToGrid="0" snapToObjects="1" showGuides="1">
      <p:cViewPr varScale="1">
        <p:scale>
          <a:sx n="84" d="100"/>
          <a:sy n="84" d="100"/>
        </p:scale>
        <p:origin x="-2442" y="-78"/>
      </p:cViewPr>
      <p:guideLst>
        <p:guide orient="horz" pos="2122"/>
        <p:guide pos="31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588628" y="0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A826C0-0ED5-0349-ADB5-6A108AD71034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6397806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588628" y="6397806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CD67C2-A95A-AA43-8422-7379B99B98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285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88628" y="0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0BFA7C-10A9-1349-B318-FC4825547D15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689225" y="504825"/>
            <a:ext cx="4487863" cy="25257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6632" y="3199488"/>
            <a:ext cx="7893050" cy="303109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397806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88628" y="6397806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F3E806-29EA-9841-9539-2E723A1178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98754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9EB6B1A5-87DD-4B58-80C6-81990E8301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6109" y="188374"/>
            <a:ext cx="9743536" cy="829455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 dirty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473291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164567"/>
            <a:ext cx="10972800" cy="49615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正方形/長方形 5"/>
          <p:cNvSpPr/>
          <p:nvPr userDrawn="1"/>
        </p:nvSpPr>
        <p:spPr>
          <a:xfrm>
            <a:off x="-377062" y="6500814"/>
            <a:ext cx="10127965" cy="36782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 dirty="0"/>
          </a:p>
        </p:txBody>
      </p:sp>
      <p:sp>
        <p:nvSpPr>
          <p:cNvPr id="10" name="テキスト ボックス 9"/>
          <p:cNvSpPr txBox="1"/>
          <p:nvPr userDrawn="1"/>
        </p:nvSpPr>
        <p:spPr>
          <a:xfrm>
            <a:off x="211722" y="6512311"/>
            <a:ext cx="30893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© 2025 UNISEC-Global. All rights reserved.</a:t>
            </a:r>
          </a:p>
        </p:txBody>
      </p:sp>
      <p:sp>
        <p:nvSpPr>
          <p:cNvPr id="38" name="正方形/長方形 37"/>
          <p:cNvSpPr/>
          <p:nvPr userDrawn="1"/>
        </p:nvSpPr>
        <p:spPr>
          <a:xfrm>
            <a:off x="-372831" y="269"/>
            <a:ext cx="9838563" cy="84517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180FA121-CCB1-4CB2-BEA4-3F540969A0D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050285" y="6338593"/>
            <a:ext cx="1929994" cy="443497"/>
          </a:xfrm>
          <a:prstGeom prst="rect">
            <a:avLst/>
          </a:prstGeom>
        </p:spPr>
      </p:pic>
      <p:sp>
        <p:nvSpPr>
          <p:cNvPr id="12" name="テキスト ボックス 12">
            <a:extLst>
              <a:ext uri="{FF2B5EF4-FFF2-40B4-BE49-F238E27FC236}">
                <a16:creationId xmlns:a16="http://schemas.microsoft.com/office/drawing/2014/main" id="{D263A063-DDF2-4A08-95AC-AA8262F8935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0156168" y="214326"/>
            <a:ext cx="1690169" cy="646331"/>
          </a:xfrm>
          <a:prstGeom prst="rect">
            <a:avLst/>
          </a:prstGeom>
          <a:noFill/>
          <a:ln w="317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>
              <a:defRPr/>
            </a:pPr>
            <a:endParaRPr lang="en-US" altLang="ja-JP" sz="9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altLang="ja-JP" sz="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Please put logo of your Local Chapter</a:t>
            </a:r>
            <a:r>
              <a:rPr lang="ja-JP" altLang="en-US" sz="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ja-JP" sz="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into the slide master.</a:t>
            </a:r>
          </a:p>
          <a:p>
            <a:pPr>
              <a:defRPr/>
            </a:pPr>
            <a:endParaRPr lang="ja-JP" altLang="en-US" sz="9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1231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D670A69A-7729-27D0-2AF1-4DF8E9CC9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5682" y="1017829"/>
            <a:ext cx="10655332" cy="5290607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/>
              <a:t>This template </a:t>
            </a:r>
            <a:r>
              <a:rPr lang="en-US" altLang="ja-JP" dirty="0"/>
              <a:t>is to help you explore possibilities to organize UNISEC events in your region/country. </a:t>
            </a:r>
          </a:p>
          <a:p>
            <a:r>
              <a:rPr kumimoji="1" lang="en-US" altLang="ja-JP" dirty="0"/>
              <a:t>Please describe your plan to organize the following events. </a:t>
            </a:r>
          </a:p>
          <a:p>
            <a:r>
              <a:rPr lang="en-US" altLang="ja-JP" dirty="0"/>
              <a:t>Use TBD/TBA if you are not sure yet. </a:t>
            </a:r>
            <a:endParaRPr kumimoji="1" lang="en-US" altLang="ja-JP" dirty="0"/>
          </a:p>
          <a:p>
            <a:pPr lvl="1" indent="-342900"/>
            <a:r>
              <a:rPr lang="en-US" altLang="ja-JP" sz="2400" dirty="0"/>
              <a:t>Nano-satellite Symposium</a:t>
            </a:r>
            <a:endParaRPr lang="en-US" altLang="ja-JP" sz="2000" dirty="0"/>
          </a:p>
          <a:p>
            <a:pPr lvl="1" indent="-342900"/>
            <a:r>
              <a:rPr lang="en-US" altLang="ja-JP" sz="2400" dirty="0"/>
              <a:t>Mission Idea Contest</a:t>
            </a:r>
            <a:r>
              <a:rPr lang="ja-JP" altLang="en-US" sz="2400" dirty="0"/>
              <a:t> </a:t>
            </a:r>
            <a:r>
              <a:rPr lang="en-US" altLang="ja-JP" sz="2400" dirty="0"/>
              <a:t>or Pre-Workshop for Mission Idea Contest</a:t>
            </a:r>
          </a:p>
          <a:p>
            <a:pPr lvl="1" indent="-342900"/>
            <a:r>
              <a:rPr lang="en-US" altLang="ja-JP" sz="2400" dirty="0"/>
              <a:t>UNISEC-Global Meeting</a:t>
            </a:r>
          </a:p>
          <a:p>
            <a:r>
              <a:rPr lang="en-US" altLang="ja-JP" dirty="0">
                <a:solidFill>
                  <a:srgbClr val="FF0000"/>
                </a:solidFill>
              </a:rPr>
              <a:t>Delete this page </a:t>
            </a:r>
            <a:r>
              <a:rPr lang="en-US" altLang="ja-JP" dirty="0"/>
              <a:t>when you make a presentation.</a:t>
            </a:r>
          </a:p>
          <a:p>
            <a:r>
              <a:rPr lang="en-US" altLang="ja-JP" dirty="0"/>
              <a:t>You will have 15 minutes including Q&amp;A. </a:t>
            </a:r>
          </a:p>
          <a:p>
            <a:r>
              <a:rPr lang="en-US" altLang="ja-JP" dirty="0"/>
              <a:t>Get audience’s interest and support. 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2ED9B12C-4079-94B4-2439-0F1B2B058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Instruction to use the template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253089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B2547497-1007-4B1F-3328-6B0BC5F339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8303" y="1017828"/>
            <a:ext cx="11035393" cy="5651797"/>
          </a:xfrm>
        </p:spPr>
        <p:txBody>
          <a:bodyPr>
            <a:normAutofit fontScale="77500" lnSpcReduction="20000"/>
          </a:bodyPr>
          <a:lstStyle/>
          <a:p>
            <a:r>
              <a:rPr kumimoji="1" lang="en-US" altLang="ja-JP" dirty="0"/>
              <a:t>How many participants do you expect? </a:t>
            </a:r>
          </a:p>
          <a:p>
            <a:pPr lvl="1"/>
            <a:r>
              <a:rPr kumimoji="1" lang="en-US" altLang="ja-JP" dirty="0"/>
              <a:t>International participants </a:t>
            </a:r>
          </a:p>
          <a:p>
            <a:pPr lvl="1"/>
            <a:r>
              <a:rPr kumimoji="1" lang="en-US" altLang="ja-JP" dirty="0"/>
              <a:t>local participants</a:t>
            </a:r>
          </a:p>
          <a:p>
            <a:r>
              <a:rPr lang="en-US" altLang="ja-JP" dirty="0"/>
              <a:t>How much expenses do you expect to organize the events? </a:t>
            </a:r>
          </a:p>
          <a:p>
            <a:pPr lvl="1"/>
            <a:r>
              <a:rPr lang="en-US" altLang="ja-JP" dirty="0"/>
              <a:t>Conference hall, rooms</a:t>
            </a:r>
          </a:p>
          <a:p>
            <a:pPr lvl="1"/>
            <a:r>
              <a:rPr lang="en-US" altLang="ja-JP" dirty="0"/>
              <a:t>Meals, tea/coffee</a:t>
            </a:r>
          </a:p>
          <a:p>
            <a:pPr lvl="1"/>
            <a:r>
              <a:rPr lang="en-US" altLang="ja-JP" dirty="0"/>
              <a:t>Conference Staff </a:t>
            </a:r>
          </a:p>
          <a:p>
            <a:pPr lvl="1"/>
            <a:r>
              <a:rPr lang="en-US" altLang="ja-JP" dirty="0"/>
              <a:t>Transportation</a:t>
            </a:r>
          </a:p>
          <a:p>
            <a:pPr lvl="1"/>
            <a:r>
              <a:rPr lang="en-US" altLang="ja-JP" dirty="0"/>
              <a:t>Web creation and operation</a:t>
            </a:r>
          </a:p>
          <a:p>
            <a:pPr lvl="1"/>
            <a:r>
              <a:rPr lang="en-US" altLang="ja-JP" dirty="0"/>
              <a:t>Conference kits (bag, program, </a:t>
            </a:r>
            <a:r>
              <a:rPr lang="en-US" altLang="ja-JP" dirty="0" err="1"/>
              <a:t>etc</a:t>
            </a:r>
            <a:r>
              <a:rPr lang="en-US" altLang="ja-JP" dirty="0"/>
              <a:t>)</a:t>
            </a:r>
          </a:p>
          <a:p>
            <a:r>
              <a:rPr lang="en-US" altLang="ja-JP" dirty="0"/>
              <a:t>How much expenses should participants expect to attend the events? </a:t>
            </a:r>
          </a:p>
          <a:p>
            <a:pPr lvl="1"/>
            <a:r>
              <a:rPr lang="en-US" altLang="ja-JP" dirty="0"/>
              <a:t>Accommodation</a:t>
            </a:r>
          </a:p>
          <a:p>
            <a:pPr lvl="1"/>
            <a:r>
              <a:rPr lang="en-US" altLang="ja-JP" dirty="0"/>
              <a:t>Transportation (from the airport, from hotel to the venue)</a:t>
            </a:r>
          </a:p>
          <a:p>
            <a:pPr lvl="1"/>
            <a:r>
              <a:rPr lang="en-US" altLang="ja-JP" dirty="0"/>
              <a:t>Daily expenses </a:t>
            </a:r>
          </a:p>
          <a:p>
            <a:pPr lvl="1"/>
            <a:r>
              <a:rPr lang="en-US" altLang="ja-JP" dirty="0"/>
              <a:t>Registration fees</a:t>
            </a:r>
          </a:p>
          <a:p>
            <a:pPr lvl="1"/>
            <a:r>
              <a:rPr lang="en-US" altLang="ja-JP" dirty="0"/>
              <a:t>(Airfare) </a:t>
            </a:r>
          </a:p>
          <a:p>
            <a:pPr lvl="1"/>
            <a:endParaRPr lang="en-US" altLang="ja-JP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775359E7-4E8D-3500-A2B5-0DF79AF20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How many, How much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459872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08F5E3A5-5538-4F27-9599-060468069C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035" y="1375647"/>
            <a:ext cx="11234057" cy="4750517"/>
          </a:xfrm>
        </p:spPr>
        <p:txBody>
          <a:bodyPr/>
          <a:lstStyle/>
          <a:p>
            <a:r>
              <a:rPr kumimoji="1" lang="en-US" altLang="ja-JP" dirty="0"/>
              <a:t>Possibility to collaborate with other conferences/events</a:t>
            </a:r>
          </a:p>
          <a:p>
            <a:r>
              <a:rPr lang="en-US" altLang="ja-JP" dirty="0"/>
              <a:t>Attraction in your region</a:t>
            </a:r>
          </a:p>
          <a:p>
            <a:r>
              <a:rPr lang="en-US" altLang="ja-JP" dirty="0"/>
              <a:t>Your desire and interest – special topics?  </a:t>
            </a:r>
          </a:p>
          <a:p>
            <a:r>
              <a:rPr lang="en-US" altLang="ja-JP" dirty="0"/>
              <a:t>Obstacles? Difficulties? Worries? – Solutions 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767631E3-B6CC-4E3E-97FC-13E5F59BB3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3410" y="274638"/>
            <a:ext cx="7886700" cy="817788"/>
          </a:xfrm>
        </p:spPr>
        <p:txBody>
          <a:bodyPr/>
          <a:lstStyle/>
          <a:p>
            <a:r>
              <a:rPr lang="en-GB" altLang="ja-JP" b="1" i="0" dirty="0">
                <a:solidFill>
                  <a:srgbClr val="5F6368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altLang="ja-JP" b="1" i="0" dirty="0">
                <a:solidFill>
                  <a:srgbClr val="5F6368"/>
                </a:solidFill>
                <a:effectLst/>
                <a:latin typeface="arial" panose="020B0604020202020204" pitchFamily="34" charset="0"/>
              </a:rPr>
              <a:t>Others (optional)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04397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9807" y="706196"/>
            <a:ext cx="11291207" cy="593172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altLang="ja-JP" sz="4400" b="1" dirty="0">
                <a:latin typeface="+mn-ea"/>
              </a:rPr>
              <a:t>Proposal for Hosting</a:t>
            </a:r>
          </a:p>
          <a:p>
            <a:pPr marL="0" indent="0" algn="ctr">
              <a:buNone/>
            </a:pPr>
            <a:r>
              <a:rPr lang="en-US" altLang="ja-JP" sz="3600" b="1" dirty="0">
                <a:latin typeface="+mn-ea"/>
              </a:rPr>
              <a:t>Nano-satellite Symposium, Mission Ide</a:t>
            </a:r>
            <a:r>
              <a:rPr lang="en-US" altLang="ja-JP" b="1" dirty="0">
                <a:latin typeface="+mn-ea"/>
              </a:rPr>
              <a:t>a Contest, and </a:t>
            </a:r>
          </a:p>
          <a:p>
            <a:pPr marL="0" indent="0" algn="ctr">
              <a:buNone/>
            </a:pPr>
            <a:r>
              <a:rPr lang="en-US" altLang="ja-JP" b="1" dirty="0">
                <a:latin typeface="+mn-ea"/>
              </a:rPr>
              <a:t>UNISEC-Global Meeting</a:t>
            </a:r>
          </a:p>
          <a:p>
            <a:pPr marL="0" indent="0" algn="ctr">
              <a:buNone/>
            </a:pPr>
            <a:endParaRPr lang="en-US" altLang="ja-JP" sz="4800" i="1" dirty="0">
              <a:solidFill>
                <a:srgbClr val="FF0000"/>
              </a:solidFill>
              <a:latin typeface="+mn-ea"/>
            </a:endParaRPr>
          </a:p>
          <a:p>
            <a:pPr marL="0" indent="0" algn="ctr">
              <a:buNone/>
            </a:pPr>
            <a:endParaRPr lang="en-US" altLang="ja-JP" sz="4800" i="1" dirty="0">
              <a:solidFill>
                <a:srgbClr val="FF0000"/>
              </a:solidFill>
              <a:latin typeface="+mn-ea"/>
            </a:endParaRPr>
          </a:p>
          <a:p>
            <a:pPr marL="0" indent="0" algn="ctr">
              <a:buNone/>
            </a:pPr>
            <a:r>
              <a:rPr lang="en-US" altLang="ja-JP" sz="2400" dirty="0">
                <a:latin typeface="+mn-ea"/>
              </a:rPr>
              <a:t>November XX, 2025</a:t>
            </a:r>
          </a:p>
          <a:p>
            <a:pPr marL="0" indent="0" algn="ctr">
              <a:buNone/>
            </a:pPr>
            <a:r>
              <a:rPr lang="en-US" altLang="ja-JP" sz="3600" dirty="0">
                <a:solidFill>
                  <a:srgbClr val="FF0000"/>
                </a:solidFill>
                <a:latin typeface="+mn-ea"/>
              </a:rPr>
              <a:t>Presenter’s name </a:t>
            </a:r>
          </a:p>
          <a:p>
            <a:pPr marL="0" indent="0" algn="ctr">
              <a:buNone/>
            </a:pPr>
            <a:r>
              <a:rPr lang="en-US" altLang="ja-JP" sz="3600" dirty="0">
                <a:solidFill>
                  <a:srgbClr val="FF0000"/>
                </a:solidFill>
                <a:latin typeface="+mn-ea"/>
              </a:rPr>
              <a:t>Name of Local Chapter</a:t>
            </a:r>
            <a:endParaRPr lang="ja-JP" altLang="en-US" sz="3600" dirty="0">
              <a:solidFill>
                <a:srgbClr val="FF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933533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EC355FD6-C2E0-60BF-0281-0B509AE353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When</a:t>
            </a:r>
          </a:p>
          <a:p>
            <a:r>
              <a:rPr lang="en-US" altLang="ja-JP" dirty="0"/>
              <a:t>Where</a:t>
            </a:r>
          </a:p>
          <a:p>
            <a:r>
              <a:rPr lang="en-US" altLang="ja-JP" dirty="0"/>
              <a:t>Who</a:t>
            </a:r>
          </a:p>
          <a:p>
            <a:r>
              <a:rPr lang="en-US" altLang="ja-JP" dirty="0"/>
              <a:t>Why</a:t>
            </a:r>
          </a:p>
          <a:p>
            <a:r>
              <a:rPr lang="en-US" altLang="ja-JP" dirty="0"/>
              <a:t>What</a:t>
            </a:r>
            <a:endParaRPr kumimoji="1" lang="en-US" altLang="ja-JP" dirty="0"/>
          </a:p>
          <a:p>
            <a:r>
              <a:rPr lang="en-US" altLang="ja-JP" dirty="0"/>
              <a:t>How</a:t>
            </a:r>
          </a:p>
          <a:p>
            <a:r>
              <a:rPr lang="en-US" altLang="ja-JP" dirty="0"/>
              <a:t>How many, How much  </a:t>
            </a:r>
            <a:endParaRPr kumimoji="1" lang="ja-JP" altLang="en-US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C10BC8BC-3071-B0B2-B1E3-21477FBF8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 Contents 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16463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6F112F76-0E7F-5348-6C3F-4F609B874D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Which year? - 2026</a:t>
            </a:r>
          </a:p>
          <a:p>
            <a:r>
              <a:rPr lang="en-US" altLang="ja-JP" dirty="0"/>
              <a:t>Which month? (usually sometime Oct-Dec, but changeable) </a:t>
            </a:r>
          </a:p>
          <a:p>
            <a:r>
              <a:rPr lang="en-US" altLang="ja-JP" dirty="0"/>
              <a:t>Milestone </a:t>
            </a:r>
          </a:p>
          <a:p>
            <a:pPr lvl="1"/>
            <a:r>
              <a:rPr lang="en-US" altLang="ja-JP" dirty="0"/>
              <a:t>When will you start preparation? </a:t>
            </a:r>
          </a:p>
          <a:p>
            <a:pPr lvl="1"/>
            <a:r>
              <a:rPr lang="en-US" altLang="ja-JP" dirty="0"/>
              <a:t>Until when, will you do what? (how many months before the event)</a:t>
            </a:r>
          </a:p>
          <a:p>
            <a:pPr lvl="1"/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ACD3000C-5654-3FAE-6AB6-F24D202A1C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When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6202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8404D3D3-9AE9-85A3-2D6B-1BA44122DE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/>
              <a:t>Which city? (map would be helpful)</a:t>
            </a:r>
          </a:p>
          <a:p>
            <a:r>
              <a:rPr lang="en-US" altLang="ja-JP" dirty="0"/>
              <a:t>Which place? (photos would be helpful)</a:t>
            </a:r>
          </a:p>
          <a:p>
            <a:pPr lvl="1"/>
            <a:r>
              <a:rPr lang="en-US" altLang="ja-JP" dirty="0"/>
              <a:t>A hall for plenary </a:t>
            </a:r>
          </a:p>
          <a:p>
            <a:pPr lvl="1"/>
            <a:r>
              <a:rPr lang="en-US" altLang="ja-JP" dirty="0"/>
              <a:t>Several small rooms (with projectors and screen)</a:t>
            </a:r>
          </a:p>
          <a:p>
            <a:pPr lvl="1"/>
            <a:r>
              <a:rPr lang="en-US" altLang="ja-JP" dirty="0"/>
              <a:t>Laboratory (university) tour</a:t>
            </a:r>
          </a:p>
          <a:p>
            <a:pPr lvl="1"/>
            <a:r>
              <a:rPr lang="en-US" altLang="ja-JP" dirty="0"/>
              <a:t>Lunch place</a:t>
            </a:r>
          </a:p>
          <a:p>
            <a:pPr lvl="1"/>
            <a:r>
              <a:rPr lang="en-US" altLang="ja-JP" dirty="0"/>
              <a:t>Party place</a:t>
            </a:r>
          </a:p>
          <a:p>
            <a:pPr lvl="1"/>
            <a:r>
              <a:rPr lang="en-US" altLang="ja-JP" dirty="0"/>
              <a:t>Gala dinner </a:t>
            </a:r>
          </a:p>
          <a:p>
            <a:pPr lvl="1"/>
            <a:r>
              <a:rPr lang="en-US" altLang="ja-JP" dirty="0"/>
              <a:t>Excursion (optional)</a:t>
            </a:r>
          </a:p>
          <a:p>
            <a:pPr lvl="1"/>
            <a:r>
              <a:rPr lang="en-US" altLang="ja-JP" dirty="0"/>
              <a:t>Accommodation (hotel, dormitory, etc.) </a:t>
            </a:r>
          </a:p>
          <a:p>
            <a:pPr lvl="1"/>
            <a:endParaRPr lang="en-US" altLang="ja-JP" dirty="0"/>
          </a:p>
          <a:p>
            <a:pPr lvl="1"/>
            <a:endParaRPr lang="en-US" altLang="ja-JP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287ADE4B-EA78-4CFE-F175-343E254A47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Where</a:t>
            </a:r>
            <a:br>
              <a:rPr lang="en-US" altLang="ja-JP" dirty="0"/>
            </a:b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84886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04D9A408-747D-21D1-BCA1-0BA1C4C4E6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Local Organizing Committee (who are involved in?)</a:t>
            </a:r>
          </a:p>
          <a:p>
            <a:r>
              <a:rPr lang="en-US" altLang="ja-JP" dirty="0"/>
              <a:t>Local Sponsors</a:t>
            </a:r>
          </a:p>
          <a:p>
            <a:r>
              <a:rPr lang="en-US" altLang="ja-JP" dirty="0"/>
              <a:t>Conference staff (trained students?)</a:t>
            </a:r>
          </a:p>
          <a:p>
            <a:pPr lvl="1"/>
            <a:r>
              <a:rPr lang="en-GB" altLang="ja-JP" sz="2400" i="0" u="none" strike="noStrike" dirty="0">
                <a:solidFill>
                  <a:srgbClr val="000000"/>
                </a:solidFill>
                <a:effectLst/>
                <a:ea typeface="游ゴシック" panose="020B0400000000000000" pitchFamily="50" charset="-128"/>
              </a:rPr>
              <a:t>Registration, Badge distribution, VIP guide (registration desk)</a:t>
            </a:r>
            <a:r>
              <a:rPr lang="en-GB" altLang="ja-JP" sz="2400" dirty="0"/>
              <a:t> </a:t>
            </a:r>
          </a:p>
          <a:p>
            <a:pPr lvl="1"/>
            <a:r>
              <a:rPr lang="en-GB" altLang="ja-JP" sz="2400" i="0" u="none" strike="noStrike" dirty="0">
                <a:solidFill>
                  <a:srgbClr val="000000"/>
                </a:solidFill>
                <a:effectLst/>
                <a:ea typeface="游ゴシック" panose="020B0400000000000000" pitchFamily="50" charset="-128"/>
              </a:rPr>
              <a:t>Approach guide (entrance, etc) </a:t>
            </a:r>
            <a:r>
              <a:rPr lang="en-GB" altLang="ja-JP" sz="2400" dirty="0"/>
              <a:t> </a:t>
            </a:r>
          </a:p>
          <a:p>
            <a:pPr lvl="1"/>
            <a:r>
              <a:rPr lang="en-GB" altLang="ja-JP" sz="2400" i="0" u="none" strike="noStrike" dirty="0">
                <a:solidFill>
                  <a:srgbClr val="000000"/>
                </a:solidFill>
                <a:effectLst/>
                <a:ea typeface="游ゴシック" panose="020B0400000000000000" pitchFamily="50" charset="-128"/>
              </a:rPr>
              <a:t>Stand/exhibition setup and break timekeeper (exhibition area)</a:t>
            </a:r>
            <a:r>
              <a:rPr lang="en-GB" altLang="ja-JP" sz="2400" dirty="0"/>
              <a:t> </a:t>
            </a:r>
          </a:p>
          <a:p>
            <a:pPr lvl="1"/>
            <a:r>
              <a:rPr lang="en-GB" altLang="ja-JP" sz="2400" i="0" u="none" strike="noStrike" dirty="0">
                <a:solidFill>
                  <a:srgbClr val="000000"/>
                </a:solidFill>
                <a:effectLst/>
                <a:ea typeface="游ゴシック" panose="020B0400000000000000" pitchFamily="50" charset="-128"/>
              </a:rPr>
              <a:t>Presentation support, microphone runner, presentation file collection, </a:t>
            </a:r>
          </a:p>
          <a:p>
            <a:pPr lvl="1"/>
            <a:r>
              <a:rPr lang="en-GB" altLang="ja-JP" sz="2400" i="0" u="none" strike="noStrike" dirty="0">
                <a:solidFill>
                  <a:srgbClr val="000000"/>
                </a:solidFill>
                <a:effectLst/>
                <a:ea typeface="游ゴシック" panose="020B0400000000000000" pitchFamily="50" charset="-128"/>
              </a:rPr>
              <a:t>preparation for WEB, photos and SNS upload </a:t>
            </a:r>
          </a:p>
          <a:p>
            <a:r>
              <a:rPr lang="en-GB" altLang="ja-JP" sz="2800" dirty="0">
                <a:solidFill>
                  <a:srgbClr val="000000"/>
                </a:solidFill>
                <a:ea typeface="游ゴシック" panose="020B0400000000000000" pitchFamily="50" charset="-128"/>
              </a:rPr>
              <a:t>I</a:t>
            </a:r>
            <a:r>
              <a:rPr lang="en-GB" altLang="ja-JP" sz="2800" i="0" u="none" strike="noStrike" dirty="0">
                <a:solidFill>
                  <a:srgbClr val="000000"/>
                </a:solidFill>
                <a:effectLst/>
                <a:ea typeface="游ゴシック" panose="020B0400000000000000" pitchFamily="50" charset="-128"/>
              </a:rPr>
              <a:t>ssuer of an invitation letter (for visa application)</a:t>
            </a:r>
            <a:endParaRPr lang="en-US" altLang="ja-JP" sz="2800" i="0" u="none" strike="noStrike" dirty="0">
              <a:solidFill>
                <a:srgbClr val="000000"/>
              </a:solidFill>
              <a:effectLst/>
              <a:ea typeface="游ゴシック" panose="020B0400000000000000" pitchFamily="50" charset="-128"/>
            </a:endParaRPr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8F70966F-CFE3-13E9-B400-E0B30F1D5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Who</a:t>
            </a:r>
            <a:br>
              <a:rPr lang="en-US" altLang="ja-JP" dirty="0"/>
            </a:b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916132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5986B231-A330-2587-D425-6D7102F4B4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Describe </a:t>
            </a:r>
            <a:r>
              <a:rPr lang="en-US" altLang="ja-JP" dirty="0"/>
              <a:t>why it is beneficial to organize the UNISEC events</a:t>
            </a:r>
          </a:p>
          <a:p>
            <a:pPr lvl="1"/>
            <a:r>
              <a:rPr lang="en-US" altLang="ja-JP" dirty="0"/>
              <a:t>For your organization </a:t>
            </a:r>
          </a:p>
          <a:p>
            <a:pPr lvl="1"/>
            <a:r>
              <a:rPr lang="en-US" altLang="ja-JP" dirty="0"/>
              <a:t>For your country/region</a:t>
            </a:r>
          </a:p>
          <a:p>
            <a:pPr lvl="1"/>
            <a:r>
              <a:rPr lang="en-US" altLang="ja-JP" dirty="0"/>
              <a:t>For UNISEC community</a:t>
            </a:r>
          </a:p>
          <a:p>
            <a:pPr lvl="1"/>
            <a:r>
              <a:rPr lang="en-US" altLang="ja-JP" dirty="0"/>
              <a:t>For the world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7C0F590D-FAF2-F1F7-905F-EF006D15E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Why</a:t>
            </a:r>
            <a:br>
              <a:rPr lang="en-US" altLang="ja-JP" dirty="0"/>
            </a:b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505539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C6853767-4C87-B6A9-A805-88B2FD5B9F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083143"/>
            <a:ext cx="10972800" cy="5108335"/>
          </a:xfrm>
        </p:spPr>
        <p:txBody>
          <a:bodyPr/>
          <a:lstStyle/>
          <a:p>
            <a:r>
              <a:rPr lang="en-US" altLang="ja-JP" dirty="0"/>
              <a:t>What events will you organize? </a:t>
            </a:r>
          </a:p>
          <a:p>
            <a:pPr lvl="1"/>
            <a:r>
              <a:rPr kumimoji="1" lang="en-US" altLang="ja-JP" dirty="0"/>
              <a:t>Nano-satellite symposium </a:t>
            </a:r>
          </a:p>
          <a:p>
            <a:pPr lvl="1"/>
            <a:r>
              <a:rPr lang="en-US" altLang="ja-JP" dirty="0"/>
              <a:t>Mission Idea Contest</a:t>
            </a:r>
          </a:p>
          <a:p>
            <a:pPr lvl="1"/>
            <a:r>
              <a:rPr kumimoji="1" lang="en-US" altLang="ja-JP" dirty="0"/>
              <a:t>UNISEC-Global Meeting </a:t>
            </a:r>
          </a:p>
          <a:p>
            <a:r>
              <a:rPr kumimoji="1" lang="en-US" altLang="ja-JP" dirty="0"/>
              <a:t>Side events?</a:t>
            </a:r>
          </a:p>
          <a:p>
            <a:r>
              <a:rPr kumimoji="1" lang="en-US" altLang="ja-JP" dirty="0"/>
              <a:t>Training session before/after? </a:t>
            </a:r>
            <a:endParaRPr lang="en-US" altLang="ja-JP" dirty="0"/>
          </a:p>
          <a:p>
            <a:r>
              <a:rPr kumimoji="1" lang="en-US" altLang="ja-JP" dirty="0"/>
              <a:t>Other attractive plan? 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C05A50-1D81-8906-4E10-30A976472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What</a:t>
            </a:r>
            <a:br>
              <a:rPr kumimoji="1" lang="en-US" altLang="ja-JP" dirty="0"/>
            </a:b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993721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76A50C8E-4E09-DEF0-192B-643EBB2D94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en-US" altLang="ja-JP" dirty="0"/>
              <a:t>The conference expenses will be covered by what? </a:t>
            </a:r>
          </a:p>
          <a:p>
            <a:pPr lvl="1"/>
            <a:r>
              <a:rPr lang="en-US" altLang="ja-JP" dirty="0"/>
              <a:t>Registration fees</a:t>
            </a:r>
          </a:p>
          <a:p>
            <a:pPr lvl="1"/>
            <a:r>
              <a:rPr lang="en-US" altLang="ja-JP" dirty="0"/>
              <a:t>Exhibition (sponsor) fees</a:t>
            </a:r>
          </a:p>
          <a:p>
            <a:pPr lvl="1"/>
            <a:r>
              <a:rPr lang="en-US" altLang="ja-JP" dirty="0"/>
              <a:t>Government support</a:t>
            </a:r>
          </a:p>
          <a:p>
            <a:pPr lvl="1"/>
            <a:r>
              <a:rPr lang="en-US" altLang="ja-JP" dirty="0"/>
              <a:t>Donation</a:t>
            </a:r>
          </a:p>
          <a:p>
            <a:pPr lvl="1"/>
            <a:r>
              <a:rPr lang="en-US" altLang="ja-JP" dirty="0"/>
              <a:t>Other resources  </a:t>
            </a:r>
          </a:p>
          <a:p>
            <a:r>
              <a:rPr lang="en-US" altLang="ja-JP" dirty="0"/>
              <a:t>The conference preparation and operation will be initiated by whom (or which organization)? </a:t>
            </a:r>
          </a:p>
          <a:p>
            <a:endParaRPr kumimoji="1" lang="en-US" altLang="ja-JP" dirty="0"/>
          </a:p>
          <a:p>
            <a:endParaRPr kumimoji="1" lang="en-US" altLang="ja-JP" dirty="0"/>
          </a:p>
          <a:p>
            <a:pPr marL="457200" lvl="1" indent="0">
              <a:buNone/>
            </a:pPr>
            <a:r>
              <a:rPr kumimoji="1" lang="en-US" altLang="ja-JP" dirty="0"/>
              <a:t> </a:t>
            </a:r>
          </a:p>
          <a:p>
            <a:endParaRPr kumimoji="1" lang="ja-JP" altLang="en-US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EEAE484F-81A7-3A86-C057-6748B7D6D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How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88539670"/>
      </p:ext>
    </p:extLst>
  </p:cSld>
  <p:clrMapOvr>
    <a:masterClrMapping/>
  </p:clrMapOvr>
</p:sld>
</file>

<file path=ppt/theme/theme1.xml><?xml version="1.0" encoding="utf-8"?>
<a:theme xmlns:a="http://schemas.openxmlformats.org/drawingml/2006/main" name="1_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2853</TotalTime>
  <Words>498</Words>
  <Application>Microsoft Office PowerPoint</Application>
  <PresentationFormat>ワイド画面</PresentationFormat>
  <Paragraphs>102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7" baseType="lpstr">
      <vt:lpstr>游ゴシック</vt:lpstr>
      <vt:lpstr>arial</vt:lpstr>
      <vt:lpstr>arial</vt:lpstr>
      <vt:lpstr>Calibri</vt:lpstr>
      <vt:lpstr>Times New Roman</vt:lpstr>
      <vt:lpstr>1_ホワイト</vt:lpstr>
      <vt:lpstr>Instruction to use the template</vt:lpstr>
      <vt:lpstr>PowerPoint プレゼンテーション</vt:lpstr>
      <vt:lpstr> Contents </vt:lpstr>
      <vt:lpstr>When</vt:lpstr>
      <vt:lpstr>Where </vt:lpstr>
      <vt:lpstr>Who </vt:lpstr>
      <vt:lpstr>Why </vt:lpstr>
      <vt:lpstr>What </vt:lpstr>
      <vt:lpstr>How</vt:lpstr>
      <vt:lpstr>How many, How much</vt:lpstr>
      <vt:lpstr> Others (optional)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Adachi Etsuko</dc:creator>
  <cp:lastModifiedBy>事務局 UNISEC</cp:lastModifiedBy>
  <cp:revision>294</cp:revision>
  <cp:lastPrinted>2019-06-28T07:31:18Z</cp:lastPrinted>
  <dcterms:created xsi:type="dcterms:W3CDTF">2011-09-16T06:49:56Z</dcterms:created>
  <dcterms:modified xsi:type="dcterms:W3CDTF">2024-12-09T07:10:13Z</dcterms:modified>
</cp:coreProperties>
</file>